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4" r:id="rId4"/>
    <p:sldId id="263" r:id="rId5"/>
    <p:sldId id="267" r:id="rId6"/>
    <p:sldId id="268" r:id="rId7"/>
    <p:sldId id="258" r:id="rId8"/>
    <p:sldId id="262" r:id="rId9"/>
    <p:sldId id="256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17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85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46882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943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14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70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22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86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98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6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7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00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9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5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1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33DCF3-1394-492A-8E47-02A424C2E85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DEB7-00B5-480C-9372-F006DCC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644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knpd.nalog.ru/auth/register/about" TargetMode="External"/><Relationship Id="rId2" Type="http://schemas.openxmlformats.org/officeDocument/2006/relationships/hyperlink" Target="https://npd.nalog.ru/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suslugi.ru/situation/kak_otkryt_svoe_delo/become_self-employ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37482"/>
            <a:ext cx="9698645" cy="494049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Самозанятость выпускников учреждений среднего профессионального образования, как один из факторов адаптации на рынке труда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1214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ru-RU" dirty="0"/>
              <a:t>Не исчисляется пенсионный стаж. Его нет в обязательном порядке, но самозанятый может добровольно совершать взносы в Пенсионный фонд РФ.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Нельзя делать взносы в ФСС и получать оттуда пособия. Однако самозанятый по-прежнему может получать бесплатную медицинскую помощь, как и любой гражданин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10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ПОДХОДИТ ЭТОТ НАЛОГОВЫЙ РЕЖИМ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0" y="2052918"/>
            <a:ext cx="10631606" cy="4634485"/>
          </a:xfrm>
        </p:spPr>
        <p:txBody>
          <a:bodyPr>
            <a:normAutofit/>
          </a:bodyPr>
          <a:lstStyle/>
          <a:p>
            <a:r>
              <a:rPr lang="ru-RU" dirty="0"/>
              <a:t>Новый </a:t>
            </a:r>
            <a:r>
              <a:rPr lang="ru-RU" dirty="0" smtClean="0"/>
              <a:t>спецрежима </a:t>
            </a:r>
            <a:r>
              <a:rPr lang="ru-RU" dirty="0"/>
              <a:t>могут применять физлица и индивидуальные предприниматели (самозанятые), у которых одновременно соблюдаются следующие условия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Они получают доход от самостоятельного ведения деятельности или использования имущества.</a:t>
            </a:r>
          </a:p>
          <a:p>
            <a:r>
              <a:rPr lang="ru-RU" dirty="0"/>
              <a:t>При ведении этой деятельности не имеют работодателя, с которым заключен трудовой договор.</a:t>
            </a:r>
          </a:p>
          <a:p>
            <a:r>
              <a:rPr lang="ru-RU" dirty="0"/>
              <a:t>Не привлекают для этой деятельности наемных работников по трудовым договорам.</a:t>
            </a:r>
          </a:p>
          <a:p>
            <a:r>
              <a:rPr lang="ru-RU" dirty="0"/>
  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01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ЗАПРЕЩЕННЫХ ВИДОВ ДЕЯТЕЛЬНОСТИ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Перепродажа </a:t>
            </a:r>
            <a:r>
              <a:rPr lang="ru-RU" dirty="0"/>
              <a:t>товаров и имущественных прав;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Торговля </a:t>
            </a:r>
            <a:r>
              <a:rPr lang="ru-RU" dirty="0"/>
              <a:t>подакцизной продукцией, например, бензином или алкоголем;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Добыча </a:t>
            </a:r>
            <a:r>
              <a:rPr lang="ru-RU" dirty="0"/>
              <a:t>и реализация полезных ископаемых;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Деятельность </a:t>
            </a:r>
            <a:r>
              <a:rPr lang="ru-RU" dirty="0"/>
              <a:t>на основе договора поручения, комиссии, агентских договором, осуществляемая с другим предпринимателем в его интересах.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576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НАЛОГОВЫЕ СТАВКИ ДЛЯ САМОЗАНЯТЫХ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1319" y="2957194"/>
            <a:ext cx="6550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4 % </a:t>
            </a:r>
            <a:r>
              <a:rPr lang="ru-RU" sz="2800" dirty="0" smtClean="0"/>
              <a:t>при расчетах с физическими лицами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54889" y="4612427"/>
            <a:ext cx="5609230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6 % </a:t>
            </a:r>
            <a:r>
              <a:rPr lang="ru-RU" sz="2800" dirty="0" smtClean="0"/>
              <a:t>при расчетах с ИП и организациями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4265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6" y="318903"/>
            <a:ext cx="9404723" cy="1400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НАЧАТЬ? СПОСОБЫ РЕГИСТРАЦИИ: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705715" cy="4498007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>
              <a:lnSpc>
                <a:spcPct val="150000"/>
              </a:lnSpc>
            </a:pPr>
            <a:r>
              <a:rPr lang="ru-RU" sz="2400" dirty="0"/>
              <a:t>Бесплатное мобильное приложение «Мой налог</a:t>
            </a:r>
            <a:r>
              <a:rPr lang="ru-RU" sz="2400" dirty="0" smtClean="0"/>
              <a:t>» </a:t>
            </a:r>
            <a:r>
              <a:rPr lang="en-US" sz="2400" dirty="0" smtClean="0">
                <a:hlinkClick r:id="rId2"/>
              </a:rPr>
              <a:t>https://npd.nalog.ru/app/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ru-RU" sz="2400" dirty="0"/>
              <a:t>Кабинет налогоплательщика «Налога на профессиональный доход» на сайте ФНС </a:t>
            </a:r>
            <a:r>
              <a:rPr lang="ru-RU" sz="2400" dirty="0" smtClean="0"/>
              <a:t>России </a:t>
            </a:r>
            <a:r>
              <a:rPr lang="en-US" sz="2400" dirty="0" smtClean="0">
                <a:hlinkClick r:id="rId3"/>
              </a:rPr>
              <a:t>https://lknpd.nalog.ru/auth/register/about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ru-RU" sz="2400" dirty="0"/>
              <a:t>Уполномоченные банки</a:t>
            </a:r>
          </a:p>
          <a:p>
            <a:pPr lvl="0">
              <a:lnSpc>
                <a:spcPct val="150000"/>
              </a:lnSpc>
            </a:pPr>
            <a:r>
              <a:rPr lang="ru-RU" sz="2400" dirty="0"/>
              <a:t>С помощью учетной записи Единого портала государственных и муниципальных </a:t>
            </a:r>
            <a:r>
              <a:rPr lang="ru-RU" sz="2400" dirty="0" smtClean="0"/>
              <a:t>услуг </a:t>
            </a:r>
            <a:r>
              <a:rPr lang="en-US" sz="2400" dirty="0" smtClean="0">
                <a:hlinkClick r:id="rId4"/>
              </a:rPr>
              <a:t>https://www.gosuslugi.ru/situation/kak_otkryt_svoe_delo/become_self-employed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99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219" y="518616"/>
            <a:ext cx="4404788" cy="59231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u="sng" dirty="0" smtClean="0"/>
              <a:t>Мой налог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Мобильное </a:t>
            </a:r>
            <a:r>
              <a:rPr lang="ru-RU" sz="2800" dirty="0"/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6521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u="sng" dirty="0" smtClean="0"/>
              <a:t>Мой налог</a:t>
            </a:r>
            <a:endParaRPr lang="ru-RU" sz="4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Сайт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501" y="832514"/>
            <a:ext cx="5021822" cy="58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97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 клиенту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такими способами: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38951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ru-RU" dirty="0" smtClean="0"/>
              <a:t>отправить </a:t>
            </a:r>
            <a:r>
              <a:rPr lang="ru-RU" dirty="0"/>
              <a:t>по смс или через </a:t>
            </a:r>
            <a:r>
              <a:rPr lang="ru-RU" dirty="0" smtClean="0"/>
              <a:t>мессенджеры;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 smtClean="0"/>
              <a:t>выслать </a:t>
            </a:r>
            <a:r>
              <a:rPr lang="ru-RU" dirty="0"/>
              <a:t>на электронную почту;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дать </a:t>
            </a:r>
            <a:r>
              <a:rPr lang="ru-RU" dirty="0"/>
              <a:t>клиенту считать QR-код на чеке;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распечатать </a:t>
            </a:r>
            <a:r>
              <a:rPr lang="ru-RU" dirty="0"/>
              <a:t>и вручить в бумажном виде.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894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812" y="1136092"/>
            <a:ext cx="5805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НЕТ ОТЧЕТОВ</a:t>
            </a:r>
          </a:p>
          <a:p>
            <a:r>
              <a:rPr lang="ru-RU" b="1" dirty="0" smtClean="0"/>
              <a:t>И ДЕКЛАРАЦИЙ</a:t>
            </a:r>
          </a:p>
          <a:p>
            <a:r>
              <a:rPr lang="ru-RU" dirty="0" smtClean="0"/>
              <a:t>Декларацию представлять не нужно. Учет доходов ведется автоматически в мобильном приложении.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91869" y="1057431"/>
            <a:ext cx="5540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ЧЕК ФОРМИРУЕТСЯ</a:t>
            </a:r>
          </a:p>
          <a:p>
            <a:r>
              <a:rPr lang="ru-RU" b="1" dirty="0" smtClean="0"/>
              <a:t>В ПРИЛОЖЕНИИ</a:t>
            </a:r>
          </a:p>
          <a:p>
            <a:r>
              <a:rPr lang="ru-RU" dirty="0" smtClean="0"/>
              <a:t>Не надо покупать ККТ. Чек можно сформировать в мобильном приложении «Мой налог».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812" y="2695728"/>
            <a:ext cx="5698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МОЖНО НЕ ПЛАТИТЬ</a:t>
            </a:r>
          </a:p>
          <a:p>
            <a:r>
              <a:rPr lang="ru-RU" b="1" dirty="0" smtClean="0"/>
              <a:t>СТРАХОВЫЕ ВЗНОСЫ</a:t>
            </a:r>
          </a:p>
          <a:p>
            <a:r>
              <a:rPr lang="ru-RU" dirty="0" smtClean="0"/>
              <a:t>Отсутствует обязанность по уплате фиксированных взносов на пенсионное страхование. Пенсионное страхование осуществляется в добровольном порядке.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1869" y="2695728"/>
            <a:ext cx="5186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 НУЖНО СЧИТАТЬ</a:t>
            </a:r>
          </a:p>
          <a:p>
            <a:r>
              <a:rPr lang="ru-RU" b="1" dirty="0" smtClean="0"/>
              <a:t>НАЛОГ К УПЛАТЕ</a:t>
            </a:r>
          </a:p>
          <a:p>
            <a:r>
              <a:rPr lang="ru-RU" dirty="0" smtClean="0"/>
              <a:t>Налог начисляется автоматически в приложении.</a:t>
            </a:r>
          </a:p>
          <a:p>
            <a:r>
              <a:rPr lang="ru-RU" dirty="0" smtClean="0"/>
              <a:t>Уплата — не позднее 25 числа следующего месяца.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812" y="4614671"/>
            <a:ext cx="5263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СОВМЕЩЕНИЕ С РАБОТОЙ</a:t>
            </a:r>
          </a:p>
          <a:p>
            <a:r>
              <a:rPr lang="ru-RU" b="1" dirty="0" smtClean="0"/>
              <a:t>ПО ТРУДОВОМУ ДОГОВОРУ</a:t>
            </a:r>
          </a:p>
          <a:p>
            <a:r>
              <a:rPr lang="ru-RU" dirty="0" smtClean="0"/>
              <a:t>Зарплата не учитывается</a:t>
            </a:r>
          </a:p>
          <a:p>
            <a:r>
              <a:rPr lang="ru-RU" dirty="0" smtClean="0"/>
              <a:t>при расчете налога.</a:t>
            </a:r>
          </a:p>
          <a:p>
            <a:r>
              <a:rPr lang="ru-RU" dirty="0" smtClean="0"/>
              <a:t>Трудовой стаж по месту работы не прерывается.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21439" y="4891669"/>
            <a:ext cx="5127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ВЫГОДНЫЕ</a:t>
            </a:r>
          </a:p>
          <a:p>
            <a:r>
              <a:rPr lang="ru-RU" b="1" dirty="0" smtClean="0"/>
              <a:t>НАЛОГОВЫЕ СТАВКИ</a:t>
            </a:r>
          </a:p>
          <a:p>
            <a:r>
              <a:rPr lang="ru-RU" dirty="0" smtClean="0"/>
              <a:t>4% — с доходов от физлиц.</a:t>
            </a:r>
          </a:p>
          <a:p>
            <a:r>
              <a:rPr lang="ru-RU" dirty="0" smtClean="0"/>
              <a:t>6% — с доходов от </a:t>
            </a:r>
            <a:r>
              <a:rPr lang="ru-RU" dirty="0" err="1" smtClean="0"/>
              <a:t>юрлиц</a:t>
            </a:r>
            <a:r>
              <a:rPr lang="ru-RU" dirty="0" smtClean="0"/>
              <a:t> и ИП. Других обязательных платежей нет.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812" y="250132"/>
            <a:ext cx="758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980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</TotalTime>
  <Words>430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Самозанятость выпускников учреждений среднего профессионального образования, как один из факторов адаптации на рынке труда </vt:lpstr>
      <vt:lpstr>КОМУ ПОДХОДИТ ЭТОТ НАЛОГОВЫЙ РЕЖИМ</vt:lpstr>
      <vt:lpstr>СПИСОК ЗАПРЕЩЕННЫХ ВИДОВ ДЕЯТЕЛЬНОСТИ:  </vt:lpstr>
      <vt:lpstr>НАЛОГОВЫЕ СТАВКИ ДЛЯ САМОЗАНЯТЫХ </vt:lpstr>
      <vt:lpstr>С ЧЕГО НАЧАТЬ? СПОСОБЫ РЕГИСТРАЦИИ: </vt:lpstr>
      <vt:lpstr>Мой налог</vt:lpstr>
      <vt:lpstr>Мой налог</vt:lpstr>
      <vt:lpstr>Передать чек клиенту можно такими способами: </vt:lpstr>
      <vt:lpstr>Слайд 9</vt:lpstr>
      <vt:lpstr>ОСОБЕННОСТИ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агеева</cp:lastModifiedBy>
  <cp:revision>19</cp:revision>
  <dcterms:created xsi:type="dcterms:W3CDTF">2021-10-24T10:10:51Z</dcterms:created>
  <dcterms:modified xsi:type="dcterms:W3CDTF">2021-10-25T10:12:34Z</dcterms:modified>
</cp:coreProperties>
</file>